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13" r:id="rId2"/>
    <p:sldId id="414" r:id="rId3"/>
    <p:sldId id="417" r:id="rId4"/>
    <p:sldId id="416" r:id="rId5"/>
    <p:sldId id="419" r:id="rId6"/>
    <p:sldId id="420" r:id="rId7"/>
  </p:sldIdLst>
  <p:sldSz cx="9144000" cy="5143500" type="screen16x9"/>
  <p:notesSz cx="6858000" cy="9661525"/>
  <p:custShowLst>
    <p:custShow name="Mustermann1" id="0">
      <p:sldLst/>
    </p:custShow>
  </p:custShow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">
          <p15:clr>
            <a:srgbClr val="A4A3A4"/>
          </p15:clr>
        </p15:guide>
        <p15:guide id="2" orient="horz" pos="2863">
          <p15:clr>
            <a:srgbClr val="A4A3A4"/>
          </p15:clr>
        </p15:guide>
        <p15:guide id="3" orient="horz" pos="813">
          <p15:clr>
            <a:srgbClr val="A4A3A4"/>
          </p15:clr>
        </p15:guide>
        <p15:guide id="4" orient="horz" pos="3118">
          <p15:clr>
            <a:srgbClr val="A4A3A4"/>
          </p15:clr>
        </p15:guide>
        <p15:guide id="5" orient="horz" pos="365">
          <p15:clr>
            <a:srgbClr val="A4A3A4"/>
          </p15:clr>
        </p15:guide>
        <p15:guide id="6" orient="horz" pos="595">
          <p15:clr>
            <a:srgbClr val="A4A3A4"/>
          </p15:clr>
        </p15:guide>
        <p15:guide id="7" pos="2881">
          <p15:clr>
            <a:srgbClr val="A4A3A4"/>
          </p15:clr>
        </p15:guide>
        <p15:guide id="8" pos="293">
          <p15:clr>
            <a:srgbClr val="A4A3A4"/>
          </p15:clr>
        </p15:guide>
        <p15:guide id="9" pos="1394">
          <p15:clr>
            <a:srgbClr val="A4A3A4"/>
          </p15:clr>
        </p15:guide>
        <p15:guide id="10" pos="1303">
          <p15:clr>
            <a:srgbClr val="A4A3A4"/>
          </p15:clr>
        </p15:guide>
        <p15:guide id="11" orient="horz" pos="3096">
          <p15:clr>
            <a:srgbClr val="A4A3A4"/>
          </p15:clr>
        </p15:guide>
        <p15:guide id="12" orient="horz" pos="710">
          <p15:clr>
            <a:srgbClr val="A4A3A4"/>
          </p15:clr>
        </p15:guide>
        <p15:guide id="13" orient="horz" pos="2867">
          <p15:clr>
            <a:srgbClr val="A4A3A4"/>
          </p15:clr>
        </p15:guide>
        <p15:guide id="14" orient="horz" pos="361">
          <p15:clr>
            <a:srgbClr val="A4A3A4"/>
          </p15:clr>
        </p15:guide>
        <p15:guide id="15" pos="1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 showGuides="1">
      <p:cViewPr varScale="1">
        <p:scale>
          <a:sx n="78" d="100"/>
          <a:sy n="78" d="100"/>
        </p:scale>
        <p:origin x="964" y="52"/>
      </p:cViewPr>
      <p:guideLst>
        <p:guide orient="horz" pos="112"/>
        <p:guide orient="horz" pos="2863"/>
        <p:guide orient="horz" pos="813"/>
        <p:guide orient="horz" pos="3118"/>
        <p:guide orient="horz" pos="365"/>
        <p:guide orient="horz" pos="595"/>
        <p:guide pos="2881"/>
        <p:guide pos="293"/>
        <p:guide pos="1394"/>
        <p:guide pos="1303"/>
        <p:guide orient="horz" pos="3096"/>
        <p:guide orient="horz" pos="710"/>
        <p:guide orient="horz" pos="2867"/>
        <p:guide orient="horz" pos="361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3916363" y="536575"/>
            <a:ext cx="146923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1"/>
          </p:nvPr>
        </p:nvSpPr>
        <p:spPr>
          <a:xfrm>
            <a:off x="0" y="971447"/>
            <a:ext cx="9144000" cy="3215456"/>
          </a:xfrm>
          <a:prstGeom prst="rect">
            <a:avLst/>
          </a:prstGeom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0" name="Bild 9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92" y="4280416"/>
            <a:ext cx="1966296" cy="722312"/>
          </a:xfrm>
          <a:prstGeom prst="rect">
            <a:avLst/>
          </a:prstGeom>
        </p:spPr>
      </p:pic>
      <p:pic>
        <p:nvPicPr>
          <p:cNvPr id="11" name="Bild 10" descr="Claim-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4636051"/>
            <a:ext cx="1269759" cy="278849"/>
          </a:xfrm>
          <a:prstGeom prst="rect">
            <a:avLst/>
          </a:prstGeom>
        </p:spPr>
      </p:pic>
      <p:sp>
        <p:nvSpPr>
          <p:cNvPr id="12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 bwMode="auto">
          <a:xfrm>
            <a:off x="0" y="950913"/>
            <a:ext cx="9144000" cy="360045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249238" y="1127125"/>
            <a:ext cx="8648699" cy="3424238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14" name="Bild 13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11" y="4581115"/>
            <a:ext cx="1061911" cy="390090"/>
          </a:xfrm>
          <a:prstGeom prst="rect">
            <a:avLst/>
          </a:prstGeom>
        </p:spPr>
      </p:pic>
      <p:sp>
        <p:nvSpPr>
          <p:cNvPr id="15" name="Text Box 149"/>
          <p:cNvSpPr txBox="1">
            <a:spLocks noChangeArrowheads="1"/>
          </p:cNvSpPr>
          <p:nvPr userDrawn="1"/>
        </p:nvSpPr>
        <p:spPr bwMode="auto"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8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28897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 bwMode="auto">
          <a:xfrm>
            <a:off x="0" y="950913"/>
            <a:ext cx="9144000" cy="360045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4" name="Bild 13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11" y="4581115"/>
            <a:ext cx="1061911" cy="390090"/>
          </a:xfrm>
          <a:prstGeom prst="rect">
            <a:avLst/>
          </a:prstGeom>
        </p:spPr>
      </p:pic>
      <p:sp>
        <p:nvSpPr>
          <p:cNvPr id="15" name="Text Box 149"/>
          <p:cNvSpPr txBox="1">
            <a:spLocks noChangeArrowheads="1"/>
          </p:cNvSpPr>
          <p:nvPr userDrawn="1"/>
        </p:nvSpPr>
        <p:spPr bwMode="auto"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8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9" name="Inhaltsplatzhalter 2"/>
          <p:cNvSpPr>
            <a:spLocks noGrp="1"/>
          </p:cNvSpPr>
          <p:nvPr>
            <p:ph idx="1"/>
          </p:nvPr>
        </p:nvSpPr>
        <p:spPr>
          <a:xfrm>
            <a:off x="4796401" y="1127125"/>
            <a:ext cx="4083050" cy="3424238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Inhaltsplatzhalter 2"/>
          <p:cNvSpPr>
            <a:spLocks noGrp="1"/>
          </p:cNvSpPr>
          <p:nvPr>
            <p:ph idx="12"/>
          </p:nvPr>
        </p:nvSpPr>
        <p:spPr>
          <a:xfrm>
            <a:off x="249238" y="1127125"/>
            <a:ext cx="4083050" cy="3424238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 bwMode="auto">
          <a:xfrm>
            <a:off x="0" y="950913"/>
            <a:ext cx="9144000" cy="360045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4" name="Bild 13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11" y="4581115"/>
            <a:ext cx="1061911" cy="390090"/>
          </a:xfrm>
          <a:prstGeom prst="rect">
            <a:avLst/>
          </a:prstGeom>
        </p:spPr>
      </p:pic>
      <p:sp>
        <p:nvSpPr>
          <p:cNvPr id="15" name="Text Box 149"/>
          <p:cNvSpPr txBox="1">
            <a:spLocks noChangeArrowheads="1"/>
          </p:cNvSpPr>
          <p:nvPr userDrawn="1"/>
        </p:nvSpPr>
        <p:spPr bwMode="auto"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8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9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49238" y="1127125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4"/>
          </p:nvPr>
        </p:nvSpPr>
        <p:spPr>
          <a:xfrm>
            <a:off x="249238" y="1493838"/>
            <a:ext cx="8640506" cy="3057525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7277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 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 bwMode="auto">
          <a:xfrm>
            <a:off x="0" y="950913"/>
            <a:ext cx="9144000" cy="360045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4" name="Bild 13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11" y="4581115"/>
            <a:ext cx="1061911" cy="390090"/>
          </a:xfrm>
          <a:prstGeom prst="rect">
            <a:avLst/>
          </a:prstGeom>
        </p:spPr>
      </p:pic>
      <p:sp>
        <p:nvSpPr>
          <p:cNvPr id="15" name="Text Box 149"/>
          <p:cNvSpPr txBox="1">
            <a:spLocks noChangeArrowheads="1"/>
          </p:cNvSpPr>
          <p:nvPr userDrawn="1"/>
        </p:nvSpPr>
        <p:spPr bwMode="auto"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8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3"/>
          </p:nvPr>
        </p:nvSpPr>
        <p:spPr>
          <a:xfrm>
            <a:off x="4825416" y="1489076"/>
            <a:ext cx="4081885" cy="3062288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49238" y="1127125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1" name="Inhaltsplatzhalter 2"/>
          <p:cNvSpPr>
            <a:spLocks noGrp="1"/>
          </p:cNvSpPr>
          <p:nvPr>
            <p:ph idx="15"/>
          </p:nvPr>
        </p:nvSpPr>
        <p:spPr>
          <a:xfrm>
            <a:off x="249238" y="1493838"/>
            <a:ext cx="4104299" cy="3057525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7061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11" y="4581115"/>
            <a:ext cx="1061911" cy="390090"/>
          </a:xfrm>
          <a:prstGeom prst="rect">
            <a:avLst/>
          </a:prstGeom>
        </p:spPr>
      </p:pic>
      <p:sp>
        <p:nvSpPr>
          <p:cNvPr id="15" name="Text Box 149"/>
          <p:cNvSpPr txBox="1">
            <a:spLocks noChangeArrowheads="1"/>
          </p:cNvSpPr>
          <p:nvPr userDrawn="1"/>
        </p:nvSpPr>
        <p:spPr bwMode="auto"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8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 bwMode="auto">
          <a:xfrm>
            <a:off x="0" y="934955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E006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249238" y="1127125"/>
            <a:ext cx="8648699" cy="34242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EAD"/>
              </a:buClr>
              <a:buNone/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09028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EA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1pPr>
      <a:lvl2pPr marL="665163" indent="-28575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2pPr>
      <a:lvl3pPr marL="10842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3pPr>
      <a:lvl4pPr marL="15033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tabLst/>
        <a:defRPr sz="1600">
          <a:solidFill>
            <a:schemeClr val="tx1"/>
          </a:solidFill>
          <a:latin typeface="Arial"/>
          <a:ea typeface="+mn-ea"/>
          <a:cs typeface="Arial"/>
        </a:defRPr>
      </a:lvl4pPr>
      <a:lvl5pPr marL="19224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5pPr>
      <a:lvl6pPr marL="23796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shutterstock_73056277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2" b="21685"/>
          <a:stretch/>
        </p:blipFill>
        <p:spPr>
          <a:xfrm>
            <a:off x="0" y="950912"/>
            <a:ext cx="9162000" cy="3248057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 bwMode="auto">
          <a:xfrm>
            <a:off x="0" y="4179600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004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/>
          <p:cNvSpPr txBox="1"/>
          <p:nvPr/>
        </p:nvSpPr>
        <p:spPr>
          <a:xfrm>
            <a:off x="4959190" y="2872483"/>
            <a:ext cx="3668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i="1" dirty="0">
                <a:solidFill>
                  <a:schemeClr val="bg1"/>
                </a:solidFill>
              </a:rPr>
              <a:t>((Anmerkung: Bild kann geändert werden durch </a:t>
            </a:r>
            <a:r>
              <a:rPr lang="de-DE" sz="1600" i="1" dirty="0" err="1">
                <a:solidFill>
                  <a:schemeClr val="bg1"/>
                </a:solidFill>
              </a:rPr>
              <a:t>Auswählen+Entfernen</a:t>
            </a:r>
            <a:r>
              <a:rPr lang="de-DE" sz="1600" i="1" dirty="0">
                <a:solidFill>
                  <a:schemeClr val="bg1"/>
                </a:solidFill>
              </a:rPr>
              <a:t> und neues Bild auf Platzhalter ziehen))</a:t>
            </a:r>
          </a:p>
        </p:txBody>
      </p:sp>
    </p:spTree>
    <p:extLst>
      <p:ext uri="{BB962C8B-B14F-4D97-AF65-F5344CB8AC3E}">
        <p14:creationId xmlns:p14="http://schemas.microsoft.com/office/powerpoint/2010/main" val="11566464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6241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FFA8E2E-8A7D-8E6E-B407-72233031CC9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658522" y="971323"/>
            <a:ext cx="4319480" cy="1805387"/>
          </a:xfrm>
          <a:prstGeom prst="rect">
            <a:avLst/>
          </a:prstGeom>
          <a:noFill/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1FE6AF4-542E-A222-96E4-004B07593CC4}"/>
              </a:ext>
            </a:extLst>
          </p:cNvPr>
          <p:cNvCxnSpPr>
            <a:cxnSpLocks/>
          </p:cNvCxnSpPr>
          <p:nvPr/>
        </p:nvCxnSpPr>
        <p:spPr bwMode="auto">
          <a:xfrm>
            <a:off x="4617702" y="2816682"/>
            <a:ext cx="4395668" cy="0"/>
          </a:xfrm>
          <a:prstGeom prst="straightConnector1">
            <a:avLst/>
          </a:prstGeom>
          <a:ln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477AB1D-D3DA-A2B7-BECB-B0B1E2028B93}"/>
              </a:ext>
            </a:extLst>
          </p:cNvPr>
          <p:cNvCxnSpPr>
            <a:cxnSpLocks/>
          </p:cNvCxnSpPr>
          <p:nvPr/>
        </p:nvCxnSpPr>
        <p:spPr bwMode="auto">
          <a:xfrm flipH="1">
            <a:off x="4629144" y="971323"/>
            <a:ext cx="4886" cy="1829030"/>
          </a:xfrm>
          <a:prstGeom prst="straightConnector1">
            <a:avLst/>
          </a:prstGeom>
          <a:ln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">
            <a:extLst>
              <a:ext uri="{FF2B5EF4-FFF2-40B4-BE49-F238E27FC236}">
                <a16:creationId xmlns:a16="http://schemas.microsoft.com/office/drawing/2014/main" id="{A58F4447-EB18-802C-0512-267536FF1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95925" y="164227"/>
            <a:ext cx="4945585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Erstellung das Anwendungsfenster</a:t>
            </a:r>
            <a:endParaRPr kumimoji="0" lang="de-DE" altLang="de-DE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E934FF-19F9-4D06-406B-A48033410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14297" y="971323"/>
            <a:ext cx="4478913" cy="3568020"/>
          </a:xfrm>
        </p:spPr>
        <p:txBody>
          <a:bodyPr/>
          <a:lstStyle/>
          <a:p>
            <a:r>
              <a:rPr lang="de-DE" sz="1400" dirty="0"/>
              <a:t>Das Anwendungsfenster (GUI) ist mit </a:t>
            </a:r>
            <a:r>
              <a:rPr lang="de-DE" sz="1400" dirty="0" err="1"/>
              <a:t>Tkinter</a:t>
            </a:r>
            <a:r>
              <a:rPr lang="de-DE" sz="1400" dirty="0"/>
              <a:t> erstellt </a:t>
            </a:r>
          </a:p>
          <a:p>
            <a:r>
              <a:rPr lang="de-DE" sz="1400" dirty="0"/>
              <a:t>In Konstruktor der Klasse View werden definiert: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200" dirty="0"/>
              <a:t>Fenstergröße (</a:t>
            </a:r>
            <a:r>
              <a:rPr lang="de-DE" sz="1200" dirty="0">
                <a:solidFill>
                  <a:srgbClr val="C00000"/>
                </a:solidFill>
              </a:rPr>
              <a:t>1200x450</a:t>
            </a:r>
            <a:r>
              <a:rPr lang="de-DE" sz="12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200" dirty="0"/>
              <a:t>Fenster Überschrift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200" dirty="0"/>
              <a:t>Die Zugang Daten der Datenbank </a:t>
            </a:r>
          </a:p>
          <a:p>
            <a:pPr marL="450850" lvl="1" indent="0">
              <a:buNone/>
            </a:pPr>
            <a:endParaRPr lang="de-DE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400" dirty="0"/>
              <a:t>Die Überschriften sind mit die Methode </a:t>
            </a:r>
            <a:r>
              <a:rPr lang="de-DE" sz="1400" dirty="0" err="1">
                <a:solidFill>
                  <a:schemeClr val="tx2"/>
                </a:solidFill>
              </a:rPr>
              <a:t>get_title</a:t>
            </a:r>
            <a:r>
              <a:rPr lang="de-DE" sz="1400" dirty="0">
                <a:solidFill>
                  <a:schemeClr val="tx2"/>
                </a:solidFill>
              </a:rPr>
              <a:t>() </a:t>
            </a:r>
            <a:r>
              <a:rPr lang="de-DE" sz="1400" dirty="0"/>
              <a:t>erstellt </a:t>
            </a:r>
          </a:p>
          <a:p>
            <a:pPr marL="679450" lvl="1" indent="-228600">
              <a:buFont typeface="+mj-lt"/>
              <a:buAutoNum type="arabicPeriod"/>
            </a:pPr>
            <a:r>
              <a:rPr lang="de-DE" sz="1200" dirty="0"/>
              <a:t>Das frame-</a:t>
            </a:r>
            <a:r>
              <a:rPr lang="de-DE" sz="1200" dirty="0" err="1"/>
              <a:t>widget</a:t>
            </a:r>
            <a:r>
              <a:rPr lang="de-DE" sz="1200" dirty="0"/>
              <a:t> </a:t>
            </a:r>
            <a:r>
              <a:rPr lang="de-DE" sz="1200" dirty="0" err="1">
                <a:solidFill>
                  <a:schemeClr val="tx2"/>
                </a:solidFill>
              </a:rPr>
              <a:t>frame_head</a:t>
            </a:r>
            <a:r>
              <a:rPr lang="de-DE" sz="1200" dirty="0">
                <a:solidFill>
                  <a:schemeClr val="tx2"/>
                </a:solidFill>
              </a:rPr>
              <a:t> </a:t>
            </a:r>
            <a:r>
              <a:rPr lang="de-DE" sz="1200" dirty="0"/>
              <a:t>mit übergeordneten root</a:t>
            </a:r>
          </a:p>
          <a:p>
            <a:pPr marL="679450" lvl="1" indent="-228600">
              <a:buFont typeface="+mj-lt"/>
              <a:buAutoNum type="arabicPeriod"/>
            </a:pPr>
            <a:r>
              <a:rPr lang="de-DE" sz="1200" dirty="0"/>
              <a:t>Das </a:t>
            </a:r>
            <a:r>
              <a:rPr lang="de-DE" sz="1200" dirty="0" err="1"/>
              <a:t>Grid</a:t>
            </a:r>
            <a:r>
              <a:rPr lang="de-DE" sz="1200" dirty="0"/>
              <a:t> mit gegebenen </a:t>
            </a:r>
            <a:r>
              <a:rPr lang="de-DE" sz="1200" dirty="0" err="1"/>
              <a:t>row</a:t>
            </a:r>
            <a:r>
              <a:rPr lang="de-DE" sz="1200" dirty="0"/>
              <a:t> und </a:t>
            </a:r>
            <a:r>
              <a:rPr lang="de-DE" sz="1200" dirty="0" err="1"/>
              <a:t>column</a:t>
            </a:r>
            <a:r>
              <a:rPr lang="de-DE" sz="1200" dirty="0"/>
              <a:t> </a:t>
            </a:r>
          </a:p>
          <a:p>
            <a:pPr marL="679450" lvl="1" indent="-228600">
              <a:buFont typeface="+mj-lt"/>
              <a:buAutoNum type="arabicPeriod"/>
            </a:pPr>
            <a:r>
              <a:rPr lang="de-DE" sz="1200" dirty="0"/>
              <a:t>Das frame </a:t>
            </a:r>
            <a:r>
              <a:rPr lang="de-DE" sz="1200" dirty="0" err="1"/>
              <a:t>widget</a:t>
            </a:r>
            <a:r>
              <a:rPr lang="de-DE" sz="1200" dirty="0"/>
              <a:t> </a:t>
            </a:r>
            <a:r>
              <a:rPr lang="de-DE" sz="1200" dirty="0" err="1">
                <a:solidFill>
                  <a:schemeClr val="tx2"/>
                </a:solidFill>
              </a:rPr>
              <a:t>open_frame_head</a:t>
            </a:r>
            <a:r>
              <a:rPr lang="de-DE" sz="1200" dirty="0">
                <a:solidFill>
                  <a:schemeClr val="tx2"/>
                </a:solidFill>
              </a:rPr>
              <a:t> </a:t>
            </a:r>
            <a:r>
              <a:rPr lang="de-DE" sz="1200" dirty="0"/>
              <a:t>mit übergeordneten </a:t>
            </a:r>
            <a:r>
              <a:rPr lang="de-DE" sz="1200" dirty="0" err="1">
                <a:solidFill>
                  <a:schemeClr val="tx2"/>
                </a:solidFill>
              </a:rPr>
              <a:t>frame_head</a:t>
            </a:r>
            <a:endParaRPr lang="de-DE" sz="1200" dirty="0">
              <a:solidFill>
                <a:schemeClr val="tx2"/>
              </a:solidFill>
            </a:endParaRPr>
          </a:p>
          <a:p>
            <a:pPr marL="679450" lvl="1" indent="-228600">
              <a:buFont typeface="+mj-lt"/>
              <a:buAutoNum type="arabicPeriod"/>
            </a:pPr>
            <a:r>
              <a:rPr lang="de-DE" sz="1200" dirty="0"/>
              <a:t>Das Label </a:t>
            </a:r>
            <a:r>
              <a:rPr lang="de-DE" sz="1200" dirty="0" err="1">
                <a:solidFill>
                  <a:schemeClr val="tx2"/>
                </a:solidFill>
              </a:rPr>
              <a:t>label_title</a:t>
            </a:r>
            <a:r>
              <a:rPr lang="de-DE" sz="1200" dirty="0">
                <a:solidFill>
                  <a:schemeClr val="tx2"/>
                </a:solidFill>
              </a:rPr>
              <a:t> </a:t>
            </a:r>
            <a:r>
              <a:rPr lang="de-DE" sz="1200" dirty="0"/>
              <a:t>wurde im </a:t>
            </a:r>
            <a:r>
              <a:rPr lang="de-DE" sz="1200" dirty="0" err="1">
                <a:solidFill>
                  <a:schemeClr val="tx2"/>
                </a:solidFill>
              </a:rPr>
              <a:t>open_frame_head</a:t>
            </a:r>
            <a:r>
              <a:rPr lang="de-DE" sz="1200" dirty="0">
                <a:solidFill>
                  <a:schemeClr val="tx2"/>
                </a:solidFill>
              </a:rPr>
              <a:t> </a:t>
            </a:r>
            <a:r>
              <a:rPr lang="de-DE" sz="1200" dirty="0"/>
              <a:t>erstellt</a:t>
            </a:r>
          </a:p>
          <a:p>
            <a:pPr marL="679450" lvl="1" indent="-228600">
              <a:buFont typeface="+mj-lt"/>
              <a:buAutoNum type="arabicPeriod"/>
            </a:pPr>
            <a:r>
              <a:rPr lang="de-DE" sz="1200" dirty="0"/>
              <a:t>Die </a:t>
            </a:r>
            <a:r>
              <a:rPr lang="de-DE" sz="1200" dirty="0" err="1"/>
              <a:t>Grid</a:t>
            </a:r>
            <a:r>
              <a:rPr lang="de-DE" sz="1200" dirty="0"/>
              <a:t> für die Label </a:t>
            </a:r>
            <a:r>
              <a:rPr lang="de-DE" sz="1200" dirty="0" err="1">
                <a:solidFill>
                  <a:schemeClr val="tx2"/>
                </a:solidFill>
              </a:rPr>
              <a:t>label_title</a:t>
            </a:r>
            <a:r>
              <a:rPr lang="de-DE" sz="1200" dirty="0">
                <a:solidFill>
                  <a:schemeClr val="tx2"/>
                </a:solidFill>
              </a:rPr>
              <a:t> </a:t>
            </a:r>
            <a:r>
              <a:rPr lang="de-DE" sz="1200" dirty="0"/>
              <a:t>wurde erstellt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de-DE" sz="1200" dirty="0"/>
          </a:p>
          <a:p>
            <a:pPr lvl="1">
              <a:buFont typeface="Wingdings" panose="05000000000000000000" pitchFamily="2" charset="2"/>
              <a:buChar char="ü"/>
            </a:pPr>
            <a:endParaRPr lang="de-DE" sz="1400" dirty="0"/>
          </a:p>
          <a:p>
            <a:pPr lvl="1">
              <a:buFont typeface="Wingdings" panose="05000000000000000000" pitchFamily="2" charset="2"/>
              <a:buChar char="ü"/>
            </a:pPr>
            <a:endParaRPr lang="de-DE" sz="1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8DBA26-E01B-46C9-16BA-6DA93AC639C3}"/>
              </a:ext>
            </a:extLst>
          </p:cNvPr>
          <p:cNvSpPr txBox="1"/>
          <p:nvPr/>
        </p:nvSpPr>
        <p:spPr>
          <a:xfrm>
            <a:off x="6498470" y="2776710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C00000"/>
                </a:solidFill>
              </a:rPr>
              <a:t>1200px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7E2176-0171-DF4B-08B9-B6D48FD92C88}"/>
              </a:ext>
            </a:extLst>
          </p:cNvPr>
          <p:cNvSpPr txBox="1"/>
          <p:nvPr/>
        </p:nvSpPr>
        <p:spPr>
          <a:xfrm rot="5400000">
            <a:off x="4240255" y="1735518"/>
            <a:ext cx="601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C00000"/>
                </a:solidFill>
              </a:rPr>
              <a:t>450px</a:t>
            </a:r>
          </a:p>
        </p:txBody>
      </p:sp>
      <p:pic>
        <p:nvPicPr>
          <p:cNvPr id="14" name="Inhaltsplatzhalter 9" descr="Ein Bild, das Text, Person, Screenshot enthält.&#10;&#10;Automatisch generierte Beschreibung">
            <a:extLst>
              <a:ext uri="{FF2B5EF4-FFF2-40B4-BE49-F238E27FC236}">
                <a16:creationId xmlns:a16="http://schemas.microsoft.com/office/drawing/2014/main" id="{B0FBD87C-84EA-FB0D-E4CA-694EE65D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456" y="3093681"/>
            <a:ext cx="3360702" cy="13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98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58BB2AE-083F-540A-577F-4D6B841A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38" y="177800"/>
            <a:ext cx="8638960" cy="336550"/>
          </a:xfrm>
        </p:spPr>
        <p:txBody>
          <a:bodyPr/>
          <a:lstStyle/>
          <a:p>
            <a:pPr algn="ctr"/>
            <a:r>
              <a:rPr kumimoji="0" lang="en-US" altLang="de-DE" sz="2400" b="0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Daten</a:t>
            </a:r>
            <a:r>
              <a:rPr kumimoji="0" lang="en-US" altLang="de-DE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der </a:t>
            </a:r>
            <a:r>
              <a:rPr kumimoji="0" lang="de-DE" altLang="de-DE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Anwendungsfenster</a:t>
            </a:r>
            <a:r>
              <a:rPr kumimoji="0" lang="en-US" altLang="de-DE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de-DE" sz="2400" b="0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auflisten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161C37D-B9EC-A86F-3FD1-DA9EA21C1A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49237" y="1127125"/>
            <a:ext cx="4249283" cy="1444625"/>
          </a:xfrm>
        </p:spPr>
        <p:txBody>
          <a:bodyPr/>
          <a:lstStyle/>
          <a:p>
            <a:r>
              <a:rPr lang="de-DE" dirty="0"/>
              <a:t>in Methode </a:t>
            </a:r>
            <a:r>
              <a:rPr lang="de-DE" dirty="0" err="1"/>
              <a:t>display</a:t>
            </a:r>
            <a:r>
              <a:rPr lang="de-DE" dirty="0"/>
              <a:t>():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 </a:t>
            </a:r>
            <a:r>
              <a:rPr lang="de-DE" sz="1400" dirty="0"/>
              <a:t>Daten in Variable </a:t>
            </a:r>
            <a:r>
              <a:rPr lang="de-DE" sz="1400" dirty="0" err="1"/>
              <a:t>rechnungen_content</a:t>
            </a:r>
            <a:r>
              <a:rPr lang="de-DE" sz="1400" dirty="0"/>
              <a:t> gespeichert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400" dirty="0"/>
              <a:t> Erstellung </a:t>
            </a:r>
            <a:r>
              <a:rPr lang="de-DE" sz="1400" dirty="0" err="1"/>
              <a:t>Tkinter</a:t>
            </a:r>
            <a:r>
              <a:rPr lang="de-DE" sz="1400" dirty="0"/>
              <a:t>-Objekt „Entry“ in </a:t>
            </a:r>
            <a:r>
              <a:rPr lang="de-DE" sz="1400" dirty="0" err="1"/>
              <a:t>main</a:t>
            </a:r>
            <a:r>
              <a:rPr lang="de-DE" sz="1400" dirty="0"/>
              <a:t> Fenster (root)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400" dirty="0"/>
              <a:t>Daten mit </a:t>
            </a:r>
            <a:r>
              <a:rPr lang="de-DE" sz="1400" dirty="0" err="1"/>
              <a:t>Tkinter</a:t>
            </a:r>
            <a:r>
              <a:rPr lang="de-DE" sz="1400" dirty="0"/>
              <a:t>-Methode „Insert“ dargestellt </a:t>
            </a:r>
          </a:p>
          <a:p>
            <a:pPr marL="0" indent="0">
              <a:buNone/>
            </a:pPr>
            <a:endParaRPr lang="de-DE" sz="1200" dirty="0"/>
          </a:p>
          <a:p>
            <a:pPr lvl="1">
              <a:buFont typeface="Wingdings" panose="05000000000000000000" pitchFamily="2" charset="2"/>
              <a:buChar char="ü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2507877-80DA-1EB6-5AD8-2A2661628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5481" y="1649639"/>
            <a:ext cx="4335233" cy="1126218"/>
          </a:xfrm>
        </p:spPr>
      </p:pic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7AF869FD-7577-62B2-50DA-AEC1F7B8B87F}"/>
              </a:ext>
            </a:extLst>
          </p:cNvPr>
          <p:cNvSpPr txBox="1">
            <a:spLocks/>
          </p:cNvSpPr>
          <p:nvPr/>
        </p:nvSpPr>
        <p:spPr>
          <a:xfrm>
            <a:off x="102276" y="3045278"/>
            <a:ext cx="4396244" cy="1224643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1825" indent="-180975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842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033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tabLst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224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3796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8368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2940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7512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de-DE" kern="0" dirty="0"/>
              <a:t>Es gibt Vielen PDF Dateien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400" kern="0" dirty="0"/>
              <a:t> Die könnten nicht alle im Anwendungsfenster darstellen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400" kern="0" dirty="0"/>
              <a:t>Lange Ausführung Zeit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sz="1200" kern="0" dirty="0"/>
          </a:p>
          <a:p>
            <a:pPr marL="450850" lvl="1" indent="0">
              <a:buNone/>
            </a:pPr>
            <a:endParaRPr lang="de-DE" kern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4A66F1-85DA-E89B-ABA2-A22E1333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868" y="3172681"/>
            <a:ext cx="890926" cy="8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99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58BB2AE-083F-540A-577F-4D6B841A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38" y="177799"/>
            <a:ext cx="8638960" cy="532493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kumimoji="0" lang="en-US" altLang="de-DE" b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</a:rPr>
              <a:t>Daten</a:t>
            </a:r>
            <a:r>
              <a:rPr kumimoji="0" lang="en-US" altLang="de-DE" b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r>
              <a:rPr kumimoji="0" lang="de-DE" altLang="de-DE" b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Paginieren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5895FBD-F3FB-64C8-94AB-521F8CF2AAC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021285" y="177800"/>
            <a:ext cx="1763487" cy="1662338"/>
          </a:xfrm>
          <a:prstGeom prst="rect">
            <a:avLst/>
          </a:prstGeom>
          <a:noFill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161C37D-B9EC-A86F-3FD1-DA9EA21C1A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49238" y="1493838"/>
            <a:ext cx="5326969" cy="3057525"/>
          </a:xfrm>
        </p:spPr>
        <p:txBody>
          <a:bodyPr>
            <a:normAutofit/>
          </a:bodyPr>
          <a:lstStyle/>
          <a:p>
            <a:r>
              <a:rPr lang="de-DE" dirty="0"/>
              <a:t>Zwei Buttons Next / </a:t>
            </a:r>
            <a:r>
              <a:rPr lang="de-DE" dirty="0" err="1"/>
              <a:t>Prev</a:t>
            </a:r>
            <a:r>
              <a:rPr lang="de-DE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 in </a:t>
            </a:r>
            <a:r>
              <a:rPr lang="de-DE" dirty="0" err="1"/>
              <a:t>main</a:t>
            </a:r>
            <a:r>
              <a:rPr lang="de-DE" dirty="0"/>
              <a:t> Fenster (root)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400" dirty="0"/>
              <a:t> Durch das Argument Command wurde die Methode </a:t>
            </a:r>
            <a:r>
              <a:rPr lang="de-DE" sz="1400" dirty="0" err="1">
                <a:solidFill>
                  <a:schemeClr val="tx2"/>
                </a:solidFill>
              </a:rPr>
              <a:t>display</a:t>
            </a:r>
            <a:r>
              <a:rPr lang="de-DE" sz="1400" dirty="0">
                <a:solidFill>
                  <a:schemeClr val="tx2"/>
                </a:solidFill>
              </a:rPr>
              <a:t>() </a:t>
            </a:r>
            <a:r>
              <a:rPr lang="de-DE" sz="1400" dirty="0"/>
              <a:t>aufgerufen 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Die </a:t>
            </a:r>
            <a:r>
              <a:rPr lang="de-DE" dirty="0" err="1">
                <a:solidFill>
                  <a:schemeClr val="tx2"/>
                </a:solidFill>
              </a:rPr>
              <a:t>display</a:t>
            </a:r>
            <a:r>
              <a:rPr lang="de-DE" dirty="0">
                <a:solidFill>
                  <a:schemeClr val="tx2"/>
                </a:solidFill>
              </a:rPr>
              <a:t>() </a:t>
            </a:r>
            <a:r>
              <a:rPr lang="de-DE" dirty="0"/>
              <a:t>Methode nimmt das Argument </a:t>
            </a:r>
            <a:r>
              <a:rPr lang="de-DE" dirty="0" err="1"/>
              <a:t>next</a:t>
            </a:r>
            <a:r>
              <a:rPr lang="de-DE" dirty="0"/>
              <a:t> oder back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Die Klasse Database wird instanziiert und die Methode </a:t>
            </a:r>
            <a:r>
              <a:rPr lang="de-DE" dirty="0" err="1">
                <a:solidFill>
                  <a:schemeClr val="tx2"/>
                </a:solidFill>
              </a:rPr>
              <a:t>get_data</a:t>
            </a:r>
            <a:r>
              <a:rPr lang="de-DE" dirty="0">
                <a:solidFill>
                  <a:schemeClr val="tx2"/>
                </a:solidFill>
              </a:rPr>
              <a:t>() </a:t>
            </a:r>
            <a:r>
              <a:rPr lang="de-DE" dirty="0"/>
              <a:t>ist angerufen mit die Argumente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next</a:t>
            </a:r>
            <a:r>
              <a:rPr lang="de-DE" dirty="0"/>
              <a:t> oder back) und Limit  </a:t>
            </a:r>
          </a:p>
          <a:p>
            <a:pPr marL="0" indent="0">
              <a:buNone/>
            </a:pP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endParaRPr lang="de-DE" dirty="0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064BCA-3865-F819-20F6-164BBE58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82" y="2439719"/>
            <a:ext cx="2044805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475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8F1527B-BD49-DFE8-D300-D0C662627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9336" y="947057"/>
            <a:ext cx="3575957" cy="3604306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5F743A2-8357-535A-0F3C-FBFDDBB27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38" y="177799"/>
            <a:ext cx="8638960" cy="499837"/>
          </a:xfrm>
        </p:spPr>
        <p:txBody>
          <a:bodyPr/>
          <a:lstStyle/>
          <a:p>
            <a:pPr algn="ctr"/>
            <a:r>
              <a:rPr lang="de-DE" b="0">
                <a:solidFill>
                  <a:schemeClr val="accent1"/>
                </a:solidFill>
                <a:latin typeface="+mj-lt"/>
              </a:rPr>
              <a:t>S</a:t>
            </a:r>
            <a:r>
              <a:rPr lang="de-DE" b="0" i="0">
                <a:solidFill>
                  <a:schemeClr val="accent1"/>
                </a:solidFill>
                <a:effectLst/>
                <a:latin typeface="+mj-lt"/>
              </a:rPr>
              <a:t>equenzdiagramm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6108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_16zu9 2022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PPT-Master_16zu9_2022</Template>
  <TotalTime>0</TotalTime>
  <Words>227</Words>
  <Application>Microsoft Office PowerPoint</Application>
  <PresentationFormat>Bildschirmpräsentation (16:9)</PresentationFormat>
  <Paragraphs>32</Paragraphs>
  <Slides>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  <vt:variant>
        <vt:lpstr>Zielgruppenorientierte Präsentationen</vt:lpstr>
      </vt:variant>
      <vt:variant>
        <vt:i4>1</vt:i4>
      </vt:variant>
    </vt:vector>
  </HeadingPairs>
  <TitlesOfParts>
    <vt:vector size="13" baseType="lpstr">
      <vt:lpstr>Arial</vt:lpstr>
      <vt:lpstr>Courier New</vt:lpstr>
      <vt:lpstr>Syntax</vt:lpstr>
      <vt:lpstr>Times</vt:lpstr>
      <vt:lpstr>Wingdings</vt:lpstr>
      <vt:lpstr>Master_16zu9 2022</vt:lpstr>
      <vt:lpstr>PowerPoint-Präsentation</vt:lpstr>
      <vt:lpstr>PowerPoint-Präsentation</vt:lpstr>
      <vt:lpstr>Erstellung das Anwendungsfenster</vt:lpstr>
      <vt:lpstr>Daten in der Anwendungsfenster auflisten</vt:lpstr>
      <vt:lpstr>Daten Paginieren </vt:lpstr>
      <vt:lpstr>Sequenzdiagramm </vt:lpstr>
      <vt:lpstr>Mustermann1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Alaa Haboubi</dc:creator>
  <cp:lastModifiedBy>Alaa Haboubi</cp:lastModifiedBy>
  <cp:revision>12</cp:revision>
  <cp:lastPrinted>2010-04-29T14:30:22Z</cp:lastPrinted>
  <dcterms:created xsi:type="dcterms:W3CDTF">2023-01-23T09:41:46Z</dcterms:created>
  <dcterms:modified xsi:type="dcterms:W3CDTF">2023-01-25T16:21:26Z</dcterms:modified>
</cp:coreProperties>
</file>